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08-04-2015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3600" b="1" i="1" dirty="0">
                <a:solidFill>
                  <a:schemeClr val="bg1"/>
                </a:solidFill>
              </a:rPr>
              <a:t>Dinâmica </a:t>
            </a:r>
            <a:r>
              <a:rPr lang="pt-PT" sz="3600" b="1" i="1" dirty="0" smtClean="0">
                <a:solidFill>
                  <a:schemeClr val="bg1"/>
                </a:solidFill>
              </a:rPr>
              <a:t>Competitiva</a:t>
            </a:r>
            <a:r>
              <a:rPr lang="pt-PT" sz="3600" b="1" i="1" dirty="0">
                <a:solidFill>
                  <a:schemeClr val="bg1"/>
                </a:solidFill>
              </a:rPr>
              <a:t> </a:t>
            </a:r>
            <a:r>
              <a:rPr lang="pt-PT" sz="3600" b="1" i="1" dirty="0" smtClean="0">
                <a:solidFill>
                  <a:schemeClr val="bg1"/>
                </a:solidFill>
              </a:rPr>
              <a:t>e Estratégias de Cooperação</a:t>
            </a:r>
            <a:endParaRPr lang="pt-PT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Casos em Gestão Estratégica</a:t>
            </a:r>
          </a:p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sz="2000" dirty="0" smtClean="0"/>
              <a:t>Ana Beatriz</a:t>
            </a:r>
          </a:p>
          <a:p>
            <a:pPr algn="r"/>
            <a:r>
              <a:rPr lang="pt-PT" sz="2000" dirty="0" smtClean="0"/>
              <a:t>Francisco Silva</a:t>
            </a:r>
          </a:p>
          <a:p>
            <a:pPr algn="r"/>
            <a:r>
              <a:rPr lang="pt-PT" sz="2000" dirty="0" smtClean="0"/>
              <a:t>Leonor Rodrigues</a:t>
            </a:r>
          </a:p>
          <a:p>
            <a:pPr algn="r"/>
            <a:r>
              <a:rPr lang="pt-PT" sz="2000" dirty="0" smtClean="0"/>
              <a:t>Rita </a:t>
            </a:r>
            <a:r>
              <a:rPr lang="pt-PT" sz="2000" dirty="0" err="1" smtClean="0"/>
              <a:t>Maschio</a:t>
            </a:r>
            <a:endParaRPr lang="pt-PT" sz="2000" dirty="0"/>
          </a:p>
        </p:txBody>
      </p:sp>
      <p:pic>
        <p:nvPicPr>
          <p:cNvPr id="4" name="Imagem 3" descr="C:\Users\Leo\Documents\Ciências Empresariais\ISEG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562350" cy="941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22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336904" cy="4392488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pt-PT" sz="9600" i="1" dirty="0" err="1"/>
              <a:t>Joint</a:t>
            </a:r>
            <a:r>
              <a:rPr lang="pt-PT" sz="9600" i="1" dirty="0"/>
              <a:t> </a:t>
            </a:r>
            <a:r>
              <a:rPr lang="pt-PT" sz="9600" i="1" dirty="0" smtClean="0"/>
              <a:t>Venture</a:t>
            </a:r>
            <a:r>
              <a:rPr lang="pt-PT" sz="9600" i="1" dirty="0"/>
              <a:t/>
            </a:r>
            <a:br>
              <a:rPr lang="pt-PT" sz="9600" i="1" dirty="0"/>
            </a:br>
            <a:endParaRPr lang="pt-PT" sz="9600" i="1" dirty="0"/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pt-PT" sz="9600" i="1" dirty="0" err="1"/>
              <a:t>Equity</a:t>
            </a:r>
            <a:r>
              <a:rPr lang="pt-PT" sz="9600" i="1" dirty="0"/>
              <a:t> </a:t>
            </a:r>
            <a:r>
              <a:rPr lang="pt-PT" sz="9600" i="1" dirty="0" err="1"/>
              <a:t>Strategic</a:t>
            </a:r>
            <a:r>
              <a:rPr lang="pt-PT" sz="9600" i="1" dirty="0"/>
              <a:t> </a:t>
            </a:r>
            <a:r>
              <a:rPr lang="pt-PT" sz="9600" i="1" dirty="0" err="1"/>
              <a:t>Alliance</a:t>
            </a:r>
            <a:r>
              <a:rPr lang="pt-PT" sz="9600" i="1" dirty="0"/>
              <a:t> </a:t>
            </a:r>
            <a:br>
              <a:rPr lang="pt-PT" sz="9600" i="1" dirty="0"/>
            </a:br>
            <a:endParaRPr lang="pt-PT" sz="9600" i="1" dirty="0"/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pt-PT" sz="9600" i="1" dirty="0" err="1"/>
              <a:t>Nonequity</a:t>
            </a:r>
            <a:r>
              <a:rPr lang="pt-PT" sz="9600" i="1" dirty="0"/>
              <a:t> </a:t>
            </a:r>
            <a:r>
              <a:rPr lang="pt-PT" sz="9600" i="1" dirty="0" err="1"/>
              <a:t>Strategic</a:t>
            </a:r>
            <a:r>
              <a:rPr lang="pt-PT" sz="9600" i="1" dirty="0"/>
              <a:t> </a:t>
            </a:r>
            <a:r>
              <a:rPr lang="pt-PT" sz="9600" i="1" dirty="0" err="1" smtClean="0"/>
              <a:t>Alliance</a:t>
            </a:r>
            <a:r>
              <a:rPr lang="pt-PT" sz="9600" dirty="0"/>
              <a:t/>
            </a:r>
            <a:br>
              <a:rPr lang="pt-PT" sz="9600" dirty="0"/>
            </a:br>
            <a:endParaRPr lang="pt-PT" sz="9600" dirty="0" smtClean="0"/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pt-PT" sz="9600" dirty="0"/>
          </a:p>
          <a:p>
            <a:pPr algn="l"/>
            <a:r>
              <a:rPr lang="pt-PT" sz="9600" b="1" dirty="0" smtClean="0"/>
              <a:t>Três </a:t>
            </a:r>
            <a:r>
              <a:rPr lang="pt-PT" sz="9600" b="1" dirty="0"/>
              <a:t>tipos de mercados</a:t>
            </a:r>
            <a:r>
              <a:rPr lang="pt-PT" sz="9600" dirty="0"/>
              <a:t>: </a:t>
            </a:r>
            <a:endParaRPr lang="pt-PT" sz="9600" dirty="0" smtClean="0"/>
          </a:p>
          <a:p>
            <a:pPr algn="l"/>
            <a:endParaRPr lang="pt-PT" sz="9600" dirty="0"/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pt-PT" sz="9600" i="1" dirty="0" smtClean="0"/>
              <a:t>Slow </a:t>
            </a:r>
            <a:r>
              <a:rPr lang="pt-PT" sz="9600" i="1" dirty="0" err="1" smtClean="0"/>
              <a:t>Cycle</a:t>
            </a:r>
            <a:endParaRPr lang="pt-PT" sz="9600" i="1" dirty="0" smtClean="0"/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pt-PT" sz="9600" i="1" dirty="0" err="1" smtClean="0"/>
              <a:t>Fast</a:t>
            </a:r>
            <a:r>
              <a:rPr lang="pt-PT" sz="9600" i="1" dirty="0" smtClean="0"/>
              <a:t> </a:t>
            </a:r>
            <a:r>
              <a:rPr lang="pt-PT" sz="9600" i="1" dirty="0" err="1"/>
              <a:t>cycle</a:t>
            </a:r>
            <a:r>
              <a:rPr lang="pt-PT" sz="9600" i="1" dirty="0"/>
              <a:t> 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pt-PT" sz="9600" i="1" dirty="0" err="1" smtClean="0"/>
              <a:t>Standart</a:t>
            </a:r>
            <a:r>
              <a:rPr lang="pt-PT" sz="9600" i="1" dirty="0" smtClean="0"/>
              <a:t> </a:t>
            </a:r>
            <a:r>
              <a:rPr lang="pt-PT" sz="9600" i="1" dirty="0" err="1" smtClean="0"/>
              <a:t>Cycle</a:t>
            </a:r>
            <a:endParaRPr lang="pt-PT" sz="9600" i="1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8269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25414"/>
              </p:ext>
            </p:extLst>
          </p:nvPr>
        </p:nvGraphicFramePr>
        <p:xfrm>
          <a:off x="1043608" y="908720"/>
          <a:ext cx="7128792" cy="521744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97068"/>
                <a:gridCol w="5131724"/>
              </a:tblGrid>
              <a:tr h="3441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50" dirty="0">
                          <a:effectLst/>
                        </a:rPr>
                        <a:t>Mercado</a:t>
                      </a:r>
                      <a:endParaRPr lang="pt-PT" sz="12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0298" marR="30298" marT="30298" marB="30298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>
                          <a:effectLst/>
                        </a:rPr>
                        <a:t>Razão</a:t>
                      </a:r>
                      <a:endParaRPr lang="pt-PT" sz="1200" kern="1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0298" marR="30298" marT="30298" marB="30298"/>
                </a:tc>
              </a:tr>
              <a:tr h="11671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kern="1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 noProof="0" dirty="0" smtClean="0">
                          <a:effectLst/>
                        </a:rPr>
                        <a:t>Ciclo</a:t>
                      </a:r>
                      <a:r>
                        <a:rPr lang="en-GB" sz="1200" kern="150" dirty="0" smtClean="0">
                          <a:effectLst/>
                        </a:rPr>
                        <a:t> Lento</a:t>
                      </a:r>
                      <a:endParaRPr lang="pt-PT" sz="12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0298" marR="30298" marT="30298" marB="30298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Ganhar acesso a mercados </a:t>
                      </a:r>
                      <a:r>
                        <a:rPr lang="pt-PT" sz="1200" kern="150" dirty="0" smtClean="0">
                          <a:effectLst/>
                        </a:rPr>
                        <a:t>restritos</a:t>
                      </a:r>
                      <a:endParaRPr lang="pt-PT" sz="1200" kern="150" dirty="0"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Estabelecer um franchising num novo mercado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Manter estabilidade do mercado (estabelecimento de </a:t>
                      </a:r>
                      <a:r>
                        <a:rPr lang="pt-PT" sz="1200" i="1" kern="150" dirty="0" err="1">
                          <a:effectLst/>
                        </a:rPr>
                        <a:t>standarts</a:t>
                      </a:r>
                      <a:r>
                        <a:rPr lang="pt-PT" sz="1200" kern="150" dirty="0">
                          <a:effectLst/>
                        </a:rPr>
                        <a:t>)</a:t>
                      </a:r>
                      <a:endParaRPr lang="pt-PT" sz="1200" kern="150" dirty="0">
                        <a:effectLst/>
                        <a:latin typeface="OpenSymbol"/>
                        <a:ea typeface="OpenSymbol"/>
                        <a:cs typeface="OpenSymbol"/>
                      </a:endParaRPr>
                    </a:p>
                  </a:txBody>
                  <a:tcPr marL="30298" marR="30298" marT="30298" marB="30298"/>
                </a:tc>
              </a:tr>
              <a:tr h="19901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200" kern="150" dirty="0" smtClean="0">
                        <a:effectLst/>
                        <a:latin typeface="+mn-lt"/>
                        <a:ea typeface="SimSun"/>
                        <a:cs typeface="Mangal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200" kern="150" dirty="0" smtClean="0">
                        <a:effectLst/>
                        <a:latin typeface="+mn-lt"/>
                        <a:ea typeface="SimSun"/>
                        <a:cs typeface="Mangal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 dirty="0" smtClean="0">
                          <a:effectLst/>
                          <a:latin typeface="+mn-lt"/>
                          <a:ea typeface="SimSun"/>
                          <a:cs typeface="Mangal"/>
                        </a:rPr>
                        <a:t>Ciclo</a:t>
                      </a:r>
                      <a:r>
                        <a:rPr lang="pt-PT" sz="1200" kern="150" baseline="0" dirty="0" smtClean="0">
                          <a:effectLst/>
                          <a:latin typeface="+mn-lt"/>
                          <a:ea typeface="SimSun"/>
                          <a:cs typeface="Mangal"/>
                        </a:rPr>
                        <a:t> Rápido</a:t>
                      </a:r>
                      <a:endParaRPr lang="pt-PT" sz="1200" kern="150" dirty="0">
                        <a:effectLst/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30298" marR="30298" marT="30298" marB="30298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Aceleramento do desenvolvimento de novos bens e serviços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Aceleramento de entrada em novos mercados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Manter a liderança de mercado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Formação Standart da indústria tecnológica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Partilha de risco e despesas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Rentabilidade incerta</a:t>
                      </a:r>
                      <a:endParaRPr lang="pt-PT" sz="1200" kern="150">
                        <a:effectLst/>
                        <a:latin typeface="OpenSymbol"/>
                        <a:ea typeface="OpenSymbol"/>
                        <a:cs typeface="OpenSymbol"/>
                      </a:endParaRPr>
                    </a:p>
                  </a:txBody>
                  <a:tcPr marL="30298" marR="30298" marT="30298" marB="30298"/>
                </a:tc>
              </a:tr>
              <a:tr h="17158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200" kern="150" dirty="0" smtClean="0">
                        <a:effectLst/>
                        <a:latin typeface="+mn-lt"/>
                        <a:ea typeface="SimSun"/>
                        <a:cs typeface="Mangal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200" kern="150" dirty="0" smtClean="0">
                        <a:effectLst/>
                        <a:latin typeface="+mn-lt"/>
                        <a:ea typeface="SimSun"/>
                        <a:cs typeface="Mangal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 dirty="0" smtClean="0">
                          <a:effectLst/>
                          <a:latin typeface="+mn-lt"/>
                          <a:ea typeface="SimSun"/>
                          <a:cs typeface="Mangal"/>
                        </a:rPr>
                        <a:t>Ciclo</a:t>
                      </a:r>
                      <a:r>
                        <a:rPr lang="pt-PT" sz="1200" kern="150" baseline="0" dirty="0" smtClean="0">
                          <a:effectLst/>
                          <a:latin typeface="+mn-lt"/>
                          <a:ea typeface="SimSun"/>
                          <a:cs typeface="Mangal"/>
                        </a:rPr>
                        <a:t> Padrão</a:t>
                      </a:r>
                      <a:endParaRPr lang="pt-PT" sz="1200" kern="150" dirty="0">
                        <a:effectLst/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30298" marR="30298" marT="30298" marB="30298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Obtenção de poder de mercado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Ganhar acesso a recursos complementares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Estabelecimento de economias de escala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Desafios Competitivos de outros concorrentes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Muita concorrência com projetos com bastante capital</a:t>
                      </a:r>
                    </a:p>
                    <a:p>
                      <a:pPr marL="342900" lvl="0" indent="-342900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Aprendizagem de novas técnicas de negócio</a:t>
                      </a:r>
                      <a:endParaRPr lang="pt-PT" sz="1200" kern="150" dirty="0">
                        <a:effectLst/>
                        <a:latin typeface="OpenSymbol"/>
                        <a:ea typeface="OpenSymbol"/>
                        <a:cs typeface="OpenSymbol"/>
                      </a:endParaRPr>
                    </a:p>
                  </a:txBody>
                  <a:tcPr marL="30298" marR="30298" marT="30298" marB="30298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43608" y="630932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i="1" dirty="0" err="1" smtClean="0"/>
              <a:t>Source</a:t>
            </a:r>
            <a:r>
              <a:rPr lang="pt-PT" sz="1100" dirty="0" smtClean="0"/>
              <a:t>: </a:t>
            </a:r>
            <a:r>
              <a:rPr lang="en-US" sz="1100" dirty="0"/>
              <a:t>Table 9.1 – Reason for Strategic Alliances by Market Type: Ireland/</a:t>
            </a:r>
            <a:r>
              <a:rPr lang="en-US" sz="1100" dirty="0" err="1"/>
              <a:t>Hoskisson</a:t>
            </a:r>
            <a:r>
              <a:rPr lang="en-US" sz="1100" dirty="0"/>
              <a:t>/</a:t>
            </a:r>
            <a:r>
              <a:rPr lang="en-US" sz="1100" dirty="0" err="1"/>
              <a:t>Hitt</a:t>
            </a:r>
            <a:r>
              <a:rPr lang="en-US" sz="1100" dirty="0"/>
              <a:t>, </a:t>
            </a:r>
            <a:r>
              <a:rPr lang="en-US" sz="1100" i="1" dirty="0"/>
              <a:t>The Management of Strategy: Concepts and Cases</a:t>
            </a:r>
            <a:r>
              <a:rPr lang="en-US" sz="1100" dirty="0"/>
              <a:t>, South-Western Cengage Learning, </a:t>
            </a:r>
            <a:r>
              <a:rPr lang="en-US" sz="1100" dirty="0" smtClean="0"/>
              <a:t>2009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9439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pt-PT" b="1" dirty="0">
                <a:solidFill>
                  <a:schemeClr val="bg1"/>
                </a:solidFill>
              </a:rPr>
              <a:t>Estratégia Cooperativa - </a:t>
            </a:r>
            <a:r>
              <a:rPr lang="pt-PT" b="1" dirty="0" smtClean="0">
                <a:solidFill>
                  <a:schemeClr val="bg1"/>
                </a:solidFill>
              </a:rPr>
              <a:t>Empresarial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848872" cy="381642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Estratégia complementar de </a:t>
            </a:r>
            <a:r>
              <a:rPr lang="pt-PT" sz="2400" dirty="0" smtClean="0"/>
              <a:t>alianças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Estratégia </a:t>
            </a:r>
            <a:r>
              <a:rPr lang="pt-PT" sz="2400" dirty="0"/>
              <a:t>complementar vertical de </a:t>
            </a:r>
            <a:r>
              <a:rPr lang="pt-PT" sz="2400" dirty="0" smtClean="0"/>
              <a:t>alianças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Estratégia </a:t>
            </a:r>
            <a:r>
              <a:rPr lang="pt-PT" sz="2400" dirty="0"/>
              <a:t>complementar horizontal de </a:t>
            </a:r>
            <a:r>
              <a:rPr lang="pt-PT" sz="2400" dirty="0" smtClean="0"/>
              <a:t>alianças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Estratégia </a:t>
            </a:r>
            <a:r>
              <a:rPr lang="pt-PT" sz="2400" dirty="0"/>
              <a:t>de competição de </a:t>
            </a:r>
            <a:r>
              <a:rPr lang="pt-PT" sz="2400" dirty="0" smtClean="0"/>
              <a:t>resposta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612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pt-PT" b="1" dirty="0">
                <a:solidFill>
                  <a:schemeClr val="bg1"/>
                </a:solidFill>
              </a:rPr>
              <a:t>Estratégia Cooperativa – </a:t>
            </a:r>
            <a:r>
              <a:rPr lang="pt-PT" b="1" dirty="0" smtClean="0">
                <a:solidFill>
                  <a:schemeClr val="bg1"/>
                </a:solidFill>
              </a:rPr>
              <a:t>Corporativa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6400800" cy="3024336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Alianças diversificadas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Sinergias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400" i="1" dirty="0" smtClean="0"/>
              <a:t>Franchising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26823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PT" sz="4000" b="1" dirty="0" smtClean="0">
                <a:solidFill>
                  <a:schemeClr val="bg1"/>
                </a:solidFill>
              </a:rPr>
              <a:t>Estratégia Cooperativa Internacional</a:t>
            </a:r>
            <a:endParaRPr lang="pt-PT" sz="4000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380938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PT" sz="4000" b="1" dirty="0" smtClean="0">
                <a:solidFill>
                  <a:schemeClr val="bg1"/>
                </a:solidFill>
              </a:rPr>
              <a:t>Estratégia Cooperativa em Rede</a:t>
            </a:r>
            <a:endParaRPr lang="pt-PT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25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pt-PT" b="1" dirty="0">
                <a:solidFill>
                  <a:schemeClr val="bg1"/>
                </a:solidFill>
              </a:rPr>
              <a:t>Riscos Competitivos com as Estratégias </a:t>
            </a:r>
            <a:r>
              <a:rPr lang="pt-PT" b="1" dirty="0" smtClean="0">
                <a:solidFill>
                  <a:schemeClr val="bg1"/>
                </a:solidFill>
              </a:rPr>
              <a:t>Corporativas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75922"/>
              </p:ext>
            </p:extLst>
          </p:nvPr>
        </p:nvGraphicFramePr>
        <p:xfrm>
          <a:off x="1259632" y="2708920"/>
          <a:ext cx="6428755" cy="281432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78582"/>
                <a:gridCol w="2398201"/>
                <a:gridCol w="1851972"/>
              </a:tblGrid>
              <a:tr h="747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 dirty="0">
                          <a:effectLst/>
                        </a:rPr>
                        <a:t>Riscos Competitivos</a:t>
                      </a:r>
                      <a:endParaRPr lang="pt-PT" sz="12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>
                          <a:effectLst/>
                        </a:rPr>
                        <a:t>Gestão de Ativos de Riscos e Abordagem</a:t>
                      </a:r>
                      <a:endParaRPr lang="pt-PT" sz="1200" kern="1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>
                          <a:effectLst/>
                        </a:rPr>
                        <a:t>Resultado Desejado</a:t>
                      </a:r>
                      <a:endParaRPr lang="pt-PT" sz="1200" kern="1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20664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Contratos </a:t>
                      </a:r>
                      <a:r>
                        <a:rPr lang="pt-PT" sz="1200" kern="150" dirty="0" smtClean="0">
                          <a:effectLst/>
                        </a:rPr>
                        <a:t>inadequados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pt-PT" sz="1200" kern="1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Má representação de </a:t>
                      </a:r>
                      <a:r>
                        <a:rPr lang="pt-PT" sz="1200" kern="150" dirty="0" smtClean="0">
                          <a:effectLst/>
                        </a:rPr>
                        <a:t>competências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pt-PT" sz="1200" kern="1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Parceiros falham no uso dos recursos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kern="150" dirty="0">
                          <a:effectLst/>
                        </a:rPr>
                        <a:t> </a:t>
                      </a:r>
                      <a:endParaRPr lang="pt-PT" sz="12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>
                          <a:effectLst/>
                        </a:rPr>
                        <a:t>Contractos detalhados e </a:t>
                      </a:r>
                      <a:r>
                        <a:rPr lang="pt-PT" sz="1200" kern="150" smtClean="0">
                          <a:effectLst/>
                        </a:rPr>
                        <a:t>monitorizados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pt-PT" sz="1200" kern="15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Desenvolvimento das relações de confiança</a:t>
                      </a:r>
                      <a:endParaRPr lang="pt-PT" sz="1200" kern="150" dirty="0">
                        <a:effectLst/>
                        <a:latin typeface="OpenSymbol"/>
                        <a:ea typeface="OpenSymbol"/>
                        <a:cs typeface="OpenSymbo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pt-PT" sz="1200" kern="150" dirty="0">
                          <a:effectLst/>
                        </a:rPr>
                        <a:t>Criação de valor</a:t>
                      </a:r>
                      <a:endParaRPr lang="pt-PT" sz="1200" kern="150" dirty="0">
                        <a:effectLst/>
                        <a:latin typeface="OpenSymbol"/>
                        <a:ea typeface="OpenSymbol"/>
                        <a:cs typeface="OpenSymbo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623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pPr algn="just"/>
            <a:r>
              <a:rPr lang="pt-PT" b="1">
                <a:solidFill>
                  <a:schemeClr val="bg1"/>
                </a:solidFill>
              </a:rPr>
              <a:t>Dinâmica </a:t>
            </a:r>
            <a:r>
              <a:rPr lang="pt-PT" b="1" dirty="0">
                <a:solidFill>
                  <a:schemeClr val="bg1"/>
                </a:solidFill>
              </a:rPr>
              <a:t>C</a:t>
            </a:r>
            <a:r>
              <a:rPr lang="pt-PT" b="1" smtClean="0">
                <a:solidFill>
                  <a:schemeClr val="bg1"/>
                </a:solidFill>
              </a:rPr>
              <a:t>ompetitiva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6400800" cy="17526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Ciclo Lento de Mercado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Ciclo Rápido de Mercado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Ciclo Padrão de Mercado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6576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just"/>
            <a:r>
              <a:rPr lang="pt-PT" b="1" dirty="0" smtClean="0">
                <a:solidFill>
                  <a:schemeClr val="bg1"/>
                </a:solidFill>
              </a:rPr>
              <a:t>Análise da Concorrência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6400800" cy="1752600"/>
          </a:xfrm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Em quantos mercados competimos?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Qual a semelhança dos nossos recursos?</a:t>
            </a:r>
          </a:p>
          <a:p>
            <a:endParaRPr lang="pt-PT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125" y="3068960"/>
            <a:ext cx="4943475" cy="3219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812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pt-PT" b="1" dirty="0">
                <a:solidFill>
                  <a:schemeClr val="bg1"/>
                </a:solidFill>
              </a:rPr>
              <a:t>Condutores das Ações e Respostas </a:t>
            </a:r>
            <a:r>
              <a:rPr lang="pt-PT" b="1" dirty="0" smtClean="0">
                <a:solidFill>
                  <a:schemeClr val="bg1"/>
                </a:solidFill>
              </a:rPr>
              <a:t>Competitivas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400" dirty="0" smtClean="0"/>
              <a:t>Consciência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400" dirty="0" smtClean="0"/>
              <a:t>Motivação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400" dirty="0" smtClean="0"/>
              <a:t>Capacidade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79980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pPr algn="just"/>
            <a:r>
              <a:rPr lang="pt-PT" b="1" dirty="0">
                <a:solidFill>
                  <a:schemeClr val="bg1"/>
                </a:solidFill>
              </a:rPr>
              <a:t>Rivalidade </a:t>
            </a:r>
            <a:r>
              <a:rPr lang="pt-PT" b="1" dirty="0" smtClean="0">
                <a:solidFill>
                  <a:schemeClr val="bg1"/>
                </a:solidFill>
              </a:rPr>
              <a:t>Competitiva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6400800" cy="2736304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Dimensão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pt-PT" sz="2400" dirty="0" smtClean="0"/>
              <a:t>Organização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Qualidade</a:t>
            </a:r>
            <a:endParaRPr lang="pt-P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Probabilidade de Resposta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Tipo de Ação Competitiva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A Reputação </a:t>
            </a:r>
            <a:r>
              <a:rPr lang="pt-PT" sz="2400" dirty="0" smtClean="0"/>
              <a:t>da Concorrência</a:t>
            </a:r>
            <a:endParaRPr lang="pt-P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Dependência do </a:t>
            </a:r>
            <a:r>
              <a:rPr lang="pt-PT" sz="2400" dirty="0" smtClean="0"/>
              <a:t>Mercado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29253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Vantagem Competitiva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2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800" dirty="0"/>
              <a:t>D</a:t>
            </a:r>
            <a:r>
              <a:rPr lang="pt-PT" sz="2800" dirty="0" smtClean="0"/>
              <a:t>esenvolvimento Interno</a:t>
            </a:r>
            <a:r>
              <a:rPr lang="pt-PT" sz="2800" dirty="0"/>
              <a:t/>
            </a:r>
            <a:br>
              <a:rPr lang="pt-PT" sz="2800" dirty="0"/>
            </a:br>
            <a:endParaRPr lang="pt-PT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800" dirty="0"/>
              <a:t> </a:t>
            </a:r>
            <a:r>
              <a:rPr lang="pt-PT" sz="2800" dirty="0" smtClean="0"/>
              <a:t>Fusões </a:t>
            </a:r>
            <a:r>
              <a:rPr lang="pt-PT" sz="2800" dirty="0"/>
              <a:t>e </a:t>
            </a:r>
            <a:r>
              <a:rPr lang="pt-PT" sz="2800" dirty="0" smtClean="0"/>
              <a:t>Aquisições</a:t>
            </a:r>
            <a:r>
              <a:rPr lang="pt-PT" sz="2800" dirty="0"/>
              <a:t> </a:t>
            </a:r>
            <a:br>
              <a:rPr lang="pt-PT" sz="2800" dirty="0"/>
            </a:br>
            <a:endParaRPr lang="pt-PT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PT" sz="2800" dirty="0"/>
              <a:t> </a:t>
            </a:r>
            <a:r>
              <a:rPr lang="pt-PT" sz="2800" dirty="0" smtClean="0"/>
              <a:t>Corporações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04349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3240360"/>
          </a:xfrm>
        </p:spPr>
        <p:txBody>
          <a:bodyPr>
            <a:noAutofit/>
          </a:bodyPr>
          <a:lstStyle/>
          <a:p>
            <a:r>
              <a:rPr lang="pt-PT" dirty="0"/>
              <a:t>A cooperação estratégica é vista como uma peça </a:t>
            </a:r>
            <a:r>
              <a:rPr lang="pt-PT" dirty="0" smtClean="0"/>
              <a:t>fundamental </a:t>
            </a:r>
            <a:r>
              <a:rPr lang="pt-PT" dirty="0"/>
              <a:t>no crescimento de uma empresa pois trata-se de uma </a:t>
            </a:r>
            <a:r>
              <a:rPr lang="pt-PT" dirty="0" smtClean="0"/>
              <a:t>técnica </a:t>
            </a:r>
            <a:r>
              <a:rPr lang="pt-PT" dirty="0"/>
              <a:t>em que empresas trabalham em conjunto para alcançar um </a:t>
            </a:r>
            <a:r>
              <a:rPr lang="pt-PT" dirty="0" smtClean="0"/>
              <a:t>objetivo </a:t>
            </a:r>
            <a:r>
              <a:rPr lang="pt-PT" dirty="0"/>
              <a:t>que partilham em comum</a:t>
            </a:r>
          </a:p>
        </p:txBody>
      </p:sp>
    </p:spTree>
    <p:extLst>
      <p:ext uri="{BB962C8B-B14F-4D97-AF65-F5344CB8AC3E}">
        <p14:creationId xmlns:p14="http://schemas.microsoft.com/office/powerpoint/2010/main" val="34895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7200800" cy="3888432"/>
          </a:xfrm>
        </p:spPr>
        <p:txBody>
          <a:bodyPr>
            <a:normAutofit/>
          </a:bodyPr>
          <a:lstStyle/>
          <a:p>
            <a:r>
              <a:rPr lang="pt-PT" sz="2400" dirty="0"/>
              <a:t>C</a:t>
            </a:r>
            <a:r>
              <a:rPr lang="pt-PT" sz="2400" dirty="0" smtClean="0"/>
              <a:t>eder </a:t>
            </a:r>
            <a:r>
              <a:rPr lang="pt-PT" sz="2400" dirty="0"/>
              <a:t>informação mas também receber da outra parte havendo uma partilha de recursos e capacidades o que faz com que as empresas consigam atingir o sucesso e a tão esperada vantagem competitiva</a:t>
            </a:r>
          </a:p>
          <a:p>
            <a:r>
              <a:rPr lang="pt-PT" sz="2400" dirty="0"/>
              <a:t/>
            </a:r>
            <a:br>
              <a:rPr lang="pt-PT" sz="2400" dirty="0"/>
            </a:br>
            <a:endParaRPr lang="pt-PT" sz="2400" dirty="0"/>
          </a:p>
          <a:p>
            <a:r>
              <a:rPr lang="pt-PT" sz="2400" dirty="0" smtClean="0"/>
              <a:t>“</a:t>
            </a:r>
            <a:r>
              <a:rPr lang="pt-PT" sz="2400" i="1" dirty="0" smtClean="0"/>
              <a:t>Hoje </a:t>
            </a:r>
            <a:r>
              <a:rPr lang="pt-PT" sz="2400" i="1" dirty="0"/>
              <a:t>a </a:t>
            </a:r>
            <a:r>
              <a:rPr lang="pt-PT" sz="2400" i="1" dirty="0" smtClean="0"/>
              <a:t>Kodak </a:t>
            </a:r>
            <a:r>
              <a:rPr lang="pt-PT" sz="2400" i="1" dirty="0"/>
              <a:t>está envolvida em </a:t>
            </a:r>
            <a:r>
              <a:rPr lang="pt-PT" sz="2400" i="1" dirty="0" smtClean="0"/>
              <a:t>parcerias </a:t>
            </a:r>
            <a:r>
              <a:rPr lang="pt-PT" sz="2400" i="1" dirty="0"/>
              <a:t>que teriam sido </a:t>
            </a:r>
            <a:r>
              <a:rPr lang="pt-PT" sz="2400" i="1" dirty="0" smtClean="0"/>
              <a:t>impensáveis </a:t>
            </a:r>
            <a:r>
              <a:rPr lang="pt-PT" sz="2400" i="1" dirty="0"/>
              <a:t>à poucos </a:t>
            </a:r>
            <a:r>
              <a:rPr lang="pt-PT" sz="2400" i="1" dirty="0" smtClean="0"/>
              <a:t>anos</a:t>
            </a:r>
            <a:r>
              <a:rPr lang="pt-PT" sz="2400" dirty="0" smtClean="0"/>
              <a:t>”</a:t>
            </a:r>
            <a:endParaRPr lang="pt-PT" sz="2400" dirty="0"/>
          </a:p>
          <a:p>
            <a:r>
              <a:rPr lang="pt-PT" sz="2400" dirty="0"/>
              <a:t>         </a:t>
            </a:r>
            <a:r>
              <a:rPr lang="pt-PT" sz="2000" dirty="0" smtClean="0"/>
              <a:t>António Pérez</a:t>
            </a:r>
            <a:r>
              <a:rPr lang="pt-PT" sz="2000" dirty="0"/>
              <a:t>, </a:t>
            </a:r>
            <a:r>
              <a:rPr lang="pt-PT" sz="2000" dirty="0" smtClean="0"/>
              <a:t>CEO </a:t>
            </a:r>
            <a:r>
              <a:rPr lang="pt-PT" sz="2000" dirty="0"/>
              <a:t>da Kodak</a:t>
            </a:r>
          </a:p>
          <a:p>
            <a:endParaRPr lang="pt-PT" sz="900" dirty="0"/>
          </a:p>
        </p:txBody>
      </p:sp>
    </p:spTree>
    <p:extLst>
      <p:ext uri="{BB962C8B-B14F-4D97-AF65-F5344CB8AC3E}">
        <p14:creationId xmlns:p14="http://schemas.microsoft.com/office/powerpoint/2010/main" val="2680149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347</Words>
  <Application>Microsoft Office PowerPoint</Application>
  <PresentationFormat>Apresentação no Ecrã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Dinâmica Competitiva e Estratégias de Cooperação</vt:lpstr>
      <vt:lpstr>Dinâmica Competitiva</vt:lpstr>
      <vt:lpstr>Análise da Concorrência</vt:lpstr>
      <vt:lpstr>Condutores das Ações e Respostas Competitivas</vt:lpstr>
      <vt:lpstr>Rivalidade Competitiva</vt:lpstr>
      <vt:lpstr>Vantagem Competitiva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Estratégia Cooperativa - Empresarial</vt:lpstr>
      <vt:lpstr>Estratégia Cooperativa – Corporativa</vt:lpstr>
      <vt:lpstr>Estratégia Cooperativa Internacional</vt:lpstr>
      <vt:lpstr>Riscos Competitivos com as Estratégias Corporativas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 Competitiva, Estratégias de Negócio, Cooperação e Crescimento</dc:title>
  <dc:creator>Léo</dc:creator>
  <cp:lastModifiedBy>idmc-5</cp:lastModifiedBy>
  <cp:revision>11</cp:revision>
  <dcterms:created xsi:type="dcterms:W3CDTF">2015-04-07T00:42:54Z</dcterms:created>
  <dcterms:modified xsi:type="dcterms:W3CDTF">2015-04-08T15:25:32Z</dcterms:modified>
</cp:coreProperties>
</file>